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4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357057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8955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82366"/>
            <a:ext cx="2844800" cy="365125"/>
          </a:xfrm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fld id="{20B5904C-071C-41C2-BC2D-A619AE8F630C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95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855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5" y="1484781"/>
            <a:ext cx="10514177" cy="4608515"/>
          </a:xfrm>
        </p:spPr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41995307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2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2" y="1337875"/>
            <a:ext cx="5041900" cy="4679951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4287137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30" y="1449814"/>
            <a:ext cx="5041900" cy="457158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14" y="1446237"/>
            <a:ext cx="5041900" cy="4575155"/>
          </a:xfrm>
        </p:spPr>
        <p:txBody>
          <a:bodyPr/>
          <a:lstStyle>
            <a:lvl1pPr marL="237050" indent="-237050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97" indent="-237050">
              <a:buSzPct val="100000"/>
              <a:buFont typeface="Symbol" panose="05050102010706020507" pitchFamily="18" charset="2"/>
              <a:buChar char="-"/>
              <a:defRPr sz="2267"/>
            </a:lvl2pPr>
            <a:lvl3pPr marL="719614" indent="-245517">
              <a:buFont typeface="Symbol" panose="05050102010706020507" pitchFamily="18" charset="2"/>
              <a:buChar char="-"/>
              <a:defRPr sz="2267"/>
            </a:lvl3pPr>
            <a:lvl4pPr marL="956663" indent="-237050">
              <a:buFont typeface="Symbol" panose="05050102010706020507" pitchFamily="18" charset="2"/>
              <a:buChar char="-"/>
              <a:defRPr sz="2267"/>
            </a:lvl4pPr>
            <a:lvl5pPr marL="1193711" indent="-237050">
              <a:buFont typeface="Symbol" panose="05050102010706020507" pitchFamily="18" charset="2"/>
              <a:buChar char="-"/>
              <a:defRPr sz="2267"/>
            </a:lvl5pPr>
            <a:lvl6pPr marL="1432878" indent="-239167">
              <a:buFont typeface="Symbol" panose="05050102010706020507" pitchFamily="18" charset="2"/>
              <a:buChar char="-"/>
              <a:defRPr sz="2000"/>
            </a:lvl6pPr>
            <a:lvl7pPr marL="1676275" indent="-243399">
              <a:buFont typeface="Symbol" panose="05050102010706020507" pitchFamily="18" charset="2"/>
              <a:buChar char="-"/>
              <a:defRPr sz="2000"/>
            </a:lvl7pPr>
            <a:lvl8pPr marL="1915440" indent="-239167">
              <a:buFont typeface="Symbol" panose="05050102010706020507" pitchFamily="18" charset="2"/>
              <a:buChar char="-"/>
              <a:defRPr sz="2000"/>
            </a:lvl8pPr>
            <a:lvl9pPr marL="2152490" indent="-237050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4897013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16575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800" y="141288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0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316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1102794" y="1019814"/>
            <a:ext cx="11089207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102784" y="1019823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237050" indent="-2370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267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2685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6" y="1019813"/>
            <a:ext cx="864000" cy="864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466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3" y="1341438"/>
            <a:ext cx="5041900" cy="4679951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6">
              <a:buFont typeface="Symbol" panose="05050102010706020507" pitchFamily="18" charset="2"/>
              <a:buChar char="-"/>
              <a:defRPr/>
            </a:lvl3pPr>
            <a:lvl4pPr marL="717533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2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5" y="1337870"/>
            <a:ext cx="5041900" cy="4679951"/>
          </a:xfrm>
        </p:spPr>
        <p:txBody>
          <a:bodyPr/>
          <a:lstStyle>
            <a:lvl1pPr marL="177796" indent="-177796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591" indent="-177796">
              <a:buSzPct val="100000"/>
              <a:buFont typeface="Symbol" panose="05050102010706020507" pitchFamily="18" charset="2"/>
              <a:buChar char="-"/>
              <a:defRPr/>
            </a:lvl2pPr>
            <a:lvl3pPr marL="539737" indent="-184146">
              <a:buFont typeface="Symbol" panose="05050102010706020507" pitchFamily="18" charset="2"/>
              <a:buChar char="-"/>
              <a:defRPr/>
            </a:lvl3pPr>
            <a:lvl4pPr marL="717533" indent="-177796">
              <a:buFont typeface="Symbol" panose="05050102010706020507" pitchFamily="18" charset="2"/>
              <a:buChar char="-"/>
              <a:defRPr/>
            </a:lvl4pPr>
            <a:lvl5pPr marL="895328" indent="-177796">
              <a:buFont typeface="Symbol" panose="05050102010706020507" pitchFamily="18" charset="2"/>
              <a:buChar char="-"/>
              <a:defRPr/>
            </a:lvl5pPr>
            <a:lvl6pPr marL="1074712" indent="-179384">
              <a:buFont typeface="Symbol" panose="05050102010706020507" pitchFamily="18" charset="2"/>
              <a:buChar char="-"/>
              <a:defRPr sz="1600"/>
            </a:lvl6pPr>
            <a:lvl7pPr marL="1257269" indent="-182558">
              <a:buFont typeface="Symbol" panose="05050102010706020507" pitchFamily="18" charset="2"/>
              <a:buChar char="-"/>
              <a:defRPr sz="1600"/>
            </a:lvl7pPr>
            <a:lvl8pPr marL="1436652" indent="-179384">
              <a:buFont typeface="Symbol" panose="05050102010706020507" pitchFamily="18" charset="2"/>
              <a:buChar char="-"/>
              <a:defRPr sz="1600"/>
            </a:lvl8pPr>
            <a:lvl9pPr marL="1614448" indent="-177796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797784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24000"/>
            <a:ext cx="767656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67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6" y="1412879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67" y="1341443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4000" y="285757"/>
            <a:ext cx="13536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88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121917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32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33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609555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6pPr>
      <a:lvl7pPr marL="121910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7pPr>
      <a:lvl8pPr marL="1828664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8pPr>
      <a:lvl9pPr marL="2438218"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2"/>
          </a:solidFill>
          <a:latin typeface="Arial Narrow" pitchFamily="34" charset="0"/>
        </a:defRPr>
      </a:lvl9pPr>
    </p:titleStyle>
    <p:bodyStyle>
      <a:lvl1pPr marL="23705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474097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474097" indent="24551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956663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1193711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432878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6pPr>
      <a:lvl7pPr marL="1676275" indent="-243399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7pPr>
      <a:lvl8pPr marL="1915440" indent="-23916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8pPr>
      <a:lvl9pPr marL="2152490" indent="-2370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22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bas-submit.nilu.no/templates/comments/vnam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085866" y="3633023"/>
            <a:ext cx="10625665" cy="1464163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AE33 </a:t>
            </a:r>
            <a:r>
              <a:rPr lang="en-US" b="1" dirty="0">
                <a:latin typeface="+mn-lt"/>
              </a:rPr>
              <a:t>data </a:t>
            </a:r>
            <a:r>
              <a:rPr lang="en-US" b="1" dirty="0" smtClean="0">
                <a:latin typeface="+mn-lt"/>
              </a:rPr>
              <a:t>processing, observed issues and questions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endParaRPr lang="en-GB" sz="2933" dirty="0">
              <a:latin typeface="+mn-lt"/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1104015" y="5367595"/>
            <a:ext cx="10607516" cy="364520"/>
          </a:xfrm>
        </p:spPr>
        <p:txBody>
          <a:bodyPr/>
          <a:lstStyle/>
          <a:p>
            <a:r>
              <a:rPr lang="en-GB" noProof="0" dirty="0" smtClean="0"/>
              <a:t>Beni Brem </a:t>
            </a:r>
            <a:r>
              <a:rPr lang="en-US" dirty="0" smtClean="0"/>
              <a:t>:: Laboratory </a:t>
            </a:r>
            <a:r>
              <a:rPr lang="en-US" dirty="0"/>
              <a:t>of Atmospheric </a:t>
            </a:r>
            <a:r>
              <a:rPr lang="en-US" dirty="0" smtClean="0"/>
              <a:t>Chemistry :: Paul </a:t>
            </a:r>
            <a:r>
              <a:rPr lang="en-US" dirty="0"/>
              <a:t>Scherrer Institute</a:t>
            </a:r>
          </a:p>
          <a:p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1967542" y="6021289"/>
            <a:ext cx="9409045" cy="799153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2159563" y="6228843"/>
            <a:ext cx="9409045" cy="3840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en-US" b="1" dirty="0" smtClean="0">
                <a:solidFill>
                  <a:srgbClr val="969696"/>
                </a:solidFill>
              </a:rPr>
              <a:t>AIS community workshop for data QC and data submission </a:t>
            </a:r>
            <a:r>
              <a:rPr lang="de-CH" b="1" dirty="0" smtClean="0">
                <a:solidFill>
                  <a:srgbClr val="969696"/>
                </a:solidFill>
              </a:rPr>
              <a:t>May 19</a:t>
            </a:r>
            <a:r>
              <a:rPr lang="en-US" b="1" dirty="0" smtClean="0">
                <a:solidFill>
                  <a:srgbClr val="969696"/>
                </a:solidFill>
              </a:rPr>
              <a:t>, 2021 :: </a:t>
            </a:r>
            <a:r>
              <a:rPr lang="en-US" b="1" dirty="0">
                <a:solidFill>
                  <a:srgbClr val="969696"/>
                </a:solidFill>
              </a:rPr>
              <a:t>via Zoom</a:t>
            </a:r>
          </a:p>
        </p:txBody>
      </p:sp>
      <p:pic>
        <p:nvPicPr>
          <p:cNvPr id="6" name="Picture 2" descr="C:\Users\modini_r\switchdrive\Documents\Presentations\Presentation-materials-and-templates\LAC\LAC_logo_Engli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67" y="1412777"/>
            <a:ext cx="1106912" cy="6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18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1002594" y="1077832"/>
            <a:ext cx="10322983" cy="4679951"/>
          </a:xfrm>
        </p:spPr>
        <p:txBody>
          <a:bodyPr/>
          <a:lstStyle/>
          <a:p>
            <a:r>
              <a:rPr lang="en-US" dirty="0" smtClean="0"/>
              <a:t>A variable that should not be in LO (Required data for its calculation are missing unless we use manufacturer presets at all stations)</a:t>
            </a:r>
          </a:p>
          <a:p>
            <a:pPr marL="0" indent="0"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biomass_burning_aerosol_fraction</a:t>
            </a:r>
            <a:r>
              <a:rPr lang="en-US" sz="1800" dirty="0" smtClean="0">
                <a:latin typeface="Courier New" panose="02070309020205020404" pitchFamily="49" charset="0"/>
              </a:rPr>
              <a:t>, %</a:t>
            </a: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</a:endParaRPr>
          </a:p>
          <a:p>
            <a:r>
              <a:rPr lang="en-US" dirty="0" smtClean="0"/>
              <a:t>Variables that confuse me - in our case they are not measured by the instrument but set to a constant:</a:t>
            </a:r>
          </a:p>
          <a:p>
            <a:pPr marL="0" marR="14170" indent="0"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pressure, </a:t>
            </a:r>
            <a:r>
              <a:rPr lang="en-US" sz="1800" dirty="0" err="1" smtClean="0">
                <a:latin typeface="Courier New" panose="02070309020205020404" pitchFamily="49" charset="0"/>
              </a:rPr>
              <a:t>hPa</a:t>
            </a:r>
            <a:r>
              <a:rPr lang="en-US" sz="1800" dirty="0" smtClean="0">
                <a:latin typeface="Courier New" panose="02070309020205020404" pitchFamily="49" charset="0"/>
              </a:rPr>
              <a:t>, Location=instrument internal, Matrix=instrument </a:t>
            </a:r>
          </a:p>
          <a:p>
            <a:pPr marL="0" marR="14170" indent="0"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temperature, K, Location=instrument internal, Matrix=instrument</a:t>
            </a:r>
          </a:p>
          <a:p>
            <a:pPr marL="0" indent="0">
              <a:buNone/>
            </a:pPr>
            <a:r>
              <a:rPr lang="en-US" dirty="0" smtClean="0"/>
              <a:t>The confusion arises for me since the header also defines:</a:t>
            </a:r>
          </a:p>
          <a:p>
            <a:pPr marL="0" marR="14170" indent="0"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Volume std. temperature:      273.15 K</a:t>
            </a:r>
          </a:p>
          <a:p>
            <a:pPr marL="0" marR="14170" indent="0"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Volume std. pressure:         1013.25 </a:t>
            </a:r>
            <a:r>
              <a:rPr lang="en-US" sz="1800" dirty="0" err="1" smtClean="0">
                <a:latin typeface="Courier New" panose="02070309020205020404" pitchFamily="49" charset="0"/>
              </a:rPr>
              <a:t>hPa</a:t>
            </a:r>
            <a:endParaRPr lang="en-US" sz="1800" dirty="0" smtClean="0">
              <a:latin typeface="Courier New" panose="02070309020205020404" pitchFamily="49" charset="0"/>
            </a:endParaRPr>
          </a:p>
          <a:p>
            <a:pPr marL="0" marR="14170" indent="0">
              <a:buNone/>
            </a:pPr>
            <a:endParaRPr lang="en-US" sz="1800" dirty="0" smtClean="0">
              <a:latin typeface="Courier New" panose="02070309020205020404" pitchFamily="49" charset="0"/>
            </a:endParaRPr>
          </a:p>
          <a:p>
            <a:r>
              <a:rPr lang="en-US" dirty="0" smtClean="0"/>
              <a:t>A variable that could also be confused with a measurement but is calculated by the instrument from the two spot flows:</a:t>
            </a:r>
          </a:p>
          <a:p>
            <a:pPr marL="0" marR="14170" indent="0">
              <a:buNone/>
            </a:pPr>
            <a:r>
              <a:rPr lang="en-US" sz="1800" u="sng" dirty="0" err="1">
                <a:latin typeface="Courier New" panose="02070309020205020404" pitchFamily="49" charset="0"/>
                <a:hlinkClick r:id="rId2"/>
              </a:rPr>
              <a:t>flow_rate</a:t>
            </a:r>
            <a:r>
              <a:rPr lang="en-US" sz="1800" u="sng" dirty="0">
                <a:latin typeface="Courier New" panose="02070309020205020404" pitchFamily="49" charset="0"/>
                <a:hlinkClick r:id="rId2"/>
              </a:rPr>
              <a:t>, l/min, Location=total sample flow, Matrix=instrument</a:t>
            </a:r>
            <a:endParaRPr lang="de-CH" sz="1800" u="sng" dirty="0">
              <a:latin typeface="Courier New" panose="02070309020205020404" pitchFamily="49" charset="0"/>
            </a:endParaRPr>
          </a:p>
          <a:p>
            <a:pPr marL="0" marR="14170" indent="0">
              <a:buNone/>
            </a:pPr>
            <a:endParaRPr lang="de-CH" sz="1800" dirty="0">
              <a:latin typeface="Courier New" panose="02070309020205020404" pitchFamily="49" charset="0"/>
            </a:endParaRPr>
          </a:p>
          <a:p>
            <a:pPr marL="0" marR="14170" indent="0">
              <a:buNone/>
            </a:pPr>
            <a:endParaRPr lang="en-US" sz="1800" dirty="0" smtClean="0"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667" dirty="0" smtClean="0"/>
              <a:t>Level O </a:t>
            </a:r>
            <a:r>
              <a:rPr lang="de-CH" sz="2667" dirty="0" err="1" smtClean="0"/>
              <a:t>template</a:t>
            </a:r>
            <a:r>
              <a:rPr lang="de-CH" sz="2667" dirty="0" smtClean="0"/>
              <a:t> </a:t>
            </a:r>
            <a:r>
              <a:rPr lang="de-CH" sz="2667" dirty="0" err="1" smtClean="0"/>
              <a:t>issues</a:t>
            </a:r>
            <a:endParaRPr lang="en-US" sz="2667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2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2" descr="C:\Users\modini_r\switchdrive\Documents\Presentations\Presentation-materials-and-templates\LAC\LAC_logo_Englis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728" y="207471"/>
            <a:ext cx="1106912" cy="6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97748" y="1470832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2400" dirty="0">
                <a:solidFill>
                  <a:srgbClr val="FFFFFF"/>
                </a:solidFill>
                <a:latin typeface="Calibri"/>
              </a:rPr>
              <a:t>JFJ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8" t="30699" r="15257" b="30699"/>
          <a:stretch/>
        </p:blipFill>
        <p:spPr>
          <a:xfrm>
            <a:off x="74101" y="1818330"/>
            <a:ext cx="653684" cy="36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43606" y="372317"/>
            <a:ext cx="8944033" cy="508500"/>
          </a:xfrm>
        </p:spPr>
        <p:txBody>
          <a:bodyPr/>
          <a:lstStyle/>
          <a:p>
            <a:r>
              <a:rPr lang="de-CH" sz="2400" dirty="0" smtClean="0"/>
              <a:t>L1 &amp;L2 Potential Data Break due to FW and SW update?</a:t>
            </a:r>
            <a:endParaRPr lang="en-US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3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2" descr="C:\Users\modini_r\switchdrive\Documents\Presentations\Presentation-materials-and-templates\LAC\LAC_logo_Engli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728" y="207471"/>
            <a:ext cx="1106912" cy="6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8" t="30699" r="15257" b="30699"/>
          <a:stretch/>
        </p:blipFill>
        <p:spPr>
          <a:xfrm>
            <a:off x="74101" y="1818330"/>
            <a:ext cx="653684" cy="363157"/>
          </a:xfrm>
          <a:prstGeom prst="rect">
            <a:avLst/>
          </a:prstGeom>
        </p:spPr>
      </p:pic>
      <p:pic>
        <p:nvPicPr>
          <p:cNvPr id="1026" name="Image 1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1" y="2511107"/>
            <a:ext cx="8642299" cy="382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Inhaltsplatzhalter 5"/>
          <p:cNvSpPr>
            <a:spLocks noGrp="1"/>
          </p:cNvSpPr>
          <p:nvPr>
            <p:ph sz="quarter" idx="13"/>
          </p:nvPr>
        </p:nvSpPr>
        <p:spPr>
          <a:xfrm>
            <a:off x="1013373" y="1359203"/>
            <a:ext cx="10322983" cy="4679951"/>
          </a:xfrm>
        </p:spPr>
        <p:txBody>
          <a:bodyPr/>
          <a:lstStyle/>
          <a:p>
            <a:r>
              <a:rPr lang="en-US" dirty="0" smtClean="0"/>
              <a:t>For instrument remote access we changed Instrument SW and related firmware from 1.1.4.0 auf 1.4.7.0 on February 28, 2020</a:t>
            </a:r>
          </a:p>
          <a:p>
            <a:r>
              <a:rPr lang="en-US" dirty="0" smtClean="0"/>
              <a:t>Instrument noise characteristics and comparison to MAAP have changed slightly:</a:t>
            </a: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197748" y="1470832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2400" dirty="0">
                <a:solidFill>
                  <a:srgbClr val="FFFFFF"/>
                </a:solidFill>
                <a:latin typeface="Calibri"/>
              </a:rPr>
              <a:t>JFJ</a:t>
            </a:r>
          </a:p>
        </p:txBody>
      </p:sp>
    </p:spTree>
    <p:extLst>
      <p:ext uri="{BB962C8B-B14F-4D97-AF65-F5344CB8AC3E}">
        <p14:creationId xmlns:p14="http://schemas.microsoft.com/office/powerpoint/2010/main" val="2768750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43606" y="372317"/>
            <a:ext cx="8944033" cy="508500"/>
          </a:xfrm>
        </p:spPr>
        <p:txBody>
          <a:bodyPr/>
          <a:lstStyle/>
          <a:p>
            <a:r>
              <a:rPr lang="de-CH" sz="2400" dirty="0" smtClean="0"/>
              <a:t>L1 &amp;L2 Potential Data Break due to FW and SW update?</a:t>
            </a:r>
            <a:endParaRPr lang="en-US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1219170" eaLnBrk="0" fontAlgn="base" hangingPunct="0"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Calibri"/>
              </a:rPr>
              <a:pPr algn="r" defTabSz="1219170" eaLnBrk="0" fontAlgn="base" hangingPunct="0">
                <a:spcAft>
                  <a:spcPct val="0"/>
                </a:spcAft>
                <a:defRPr/>
              </a:pPr>
              <a:t>4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Picture 2" descr="C:\Users\modini_r\switchdrive\Documents\Presentations\Presentation-materials-and-templates\LAC\LAC_logo_Engli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728" y="207471"/>
            <a:ext cx="1106912" cy="62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8" t="30699" r="15257" b="30699"/>
          <a:stretch/>
        </p:blipFill>
        <p:spPr>
          <a:xfrm>
            <a:off x="74101" y="1818330"/>
            <a:ext cx="653684" cy="36315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40" y="1338648"/>
            <a:ext cx="6820930" cy="511569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97748" y="1470832"/>
            <a:ext cx="1219200" cy="1219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2400" dirty="0">
                <a:solidFill>
                  <a:srgbClr val="FFFFFF"/>
                </a:solidFill>
                <a:latin typeface="Calibri"/>
              </a:rPr>
              <a:t>JFJ</a:t>
            </a:r>
          </a:p>
        </p:txBody>
      </p:sp>
    </p:spTree>
    <p:extLst>
      <p:ext uri="{BB962C8B-B14F-4D97-AF65-F5344CB8AC3E}">
        <p14:creationId xmlns:p14="http://schemas.microsoft.com/office/powerpoint/2010/main" val="12096462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Breitbild</PresentationFormat>
  <Paragraphs>31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ＭＳ Ｐゴシック</vt:lpstr>
      <vt:lpstr>Arial</vt:lpstr>
      <vt:lpstr>Arial Narrow</vt:lpstr>
      <vt:lpstr>Calibri</vt:lpstr>
      <vt:lpstr>Courier New</vt:lpstr>
      <vt:lpstr>Georgia</vt:lpstr>
      <vt:lpstr>Symbol</vt:lpstr>
      <vt:lpstr>Times</vt:lpstr>
      <vt:lpstr>ヒラギノ角ゴ Pro W3</vt:lpstr>
      <vt:lpstr>PSI-Powerpoint-Master Calibri V2</vt:lpstr>
      <vt:lpstr>AE33 data processing, observed issues and questions </vt:lpstr>
      <vt:lpstr>Level O template issues</vt:lpstr>
      <vt:lpstr>L1 &amp;L2 Potential Data Break due to FW and SW update?</vt:lpstr>
      <vt:lpstr>L1 &amp;L2 Potential Data Break due to FW and SW update?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AE33 data processing, observed issues and questions</dc:title>
  <dc:creator>Brem Benjamin Tobias</dc:creator>
  <cp:lastModifiedBy>Brem Benjamin Tobias</cp:lastModifiedBy>
  <cp:revision>9</cp:revision>
  <dcterms:created xsi:type="dcterms:W3CDTF">2021-05-19T05:35:59Z</dcterms:created>
  <dcterms:modified xsi:type="dcterms:W3CDTF">2021-05-19T07:48:53Z</dcterms:modified>
</cp:coreProperties>
</file>